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75" r:id="rId2"/>
    <p:sldId id="265" r:id="rId3"/>
    <p:sldId id="271" r:id="rId4"/>
    <p:sldId id="257" r:id="rId5"/>
    <p:sldId id="258" r:id="rId6"/>
    <p:sldId id="260" r:id="rId7"/>
    <p:sldId id="272" r:id="rId8"/>
    <p:sldId id="274" r:id="rId9"/>
    <p:sldId id="264" r:id="rId10"/>
    <p:sldId id="261" r:id="rId11"/>
    <p:sldId id="266" r:id="rId12"/>
    <p:sldId id="259" r:id="rId13"/>
    <p:sldId id="273" r:id="rId14"/>
    <p:sldId id="267" r:id="rId15"/>
    <p:sldId id="268" r:id="rId16"/>
    <p:sldId id="262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9EE"/>
    <a:srgbClr val="FFFF00"/>
    <a:srgbClr val="FDECE7"/>
    <a:srgbClr val="FCEBE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1C238-8BEA-4DDA-A654-6D289E09C8B3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BF4E2F3-542A-4151-8FD8-D21C6B202A7A}">
      <dgm:prSet phldrT="[テキスト]"/>
      <dgm:spPr/>
      <dgm:t>
        <a:bodyPr/>
        <a:lstStyle/>
        <a:p>
          <a:r>
            <a:rPr kumimoji="1" lang="ja-JP" altLang="en-US" dirty="0"/>
            <a:t>収益</a:t>
          </a:r>
        </a:p>
      </dgm:t>
    </dgm:pt>
    <dgm:pt modelId="{0C83F82B-1040-4437-8619-446AD82B61CE}" type="parTrans" cxnId="{F6148005-2065-4F60-9897-B8BCA900238C}">
      <dgm:prSet/>
      <dgm:spPr/>
      <dgm:t>
        <a:bodyPr/>
        <a:lstStyle/>
        <a:p>
          <a:endParaRPr kumimoji="1" lang="ja-JP" altLang="en-US"/>
        </a:p>
      </dgm:t>
    </dgm:pt>
    <dgm:pt modelId="{B0B138BE-2D10-4334-80EB-857DCAC0C794}" type="sibTrans" cxnId="{F6148005-2065-4F60-9897-B8BCA900238C}">
      <dgm:prSet/>
      <dgm:spPr/>
      <dgm:t>
        <a:bodyPr/>
        <a:lstStyle/>
        <a:p>
          <a:endParaRPr kumimoji="1" lang="ja-JP" altLang="en-US"/>
        </a:p>
      </dgm:t>
    </dgm:pt>
    <dgm:pt modelId="{9D4A7CBD-E154-4494-B890-1CF805950B05}">
      <dgm:prSet phldrT="[テキスト]"/>
      <dgm:spPr/>
      <dgm:t>
        <a:bodyPr/>
        <a:lstStyle/>
        <a:p>
          <a:r>
            <a:rPr kumimoji="1" lang="ja-JP" altLang="en-US" dirty="0"/>
            <a:t>コスト</a:t>
          </a:r>
        </a:p>
      </dgm:t>
    </dgm:pt>
    <dgm:pt modelId="{846EB910-BFB4-4E61-A9C1-FCAB24A48FFF}" type="parTrans" cxnId="{A9B002E5-E57A-4E6D-B06A-E0153354A1D0}">
      <dgm:prSet/>
      <dgm:spPr/>
      <dgm:t>
        <a:bodyPr/>
        <a:lstStyle/>
        <a:p>
          <a:endParaRPr kumimoji="1" lang="ja-JP" altLang="en-US"/>
        </a:p>
      </dgm:t>
    </dgm:pt>
    <dgm:pt modelId="{77F98F39-3E40-4331-B8B9-3F418973B2F3}" type="sibTrans" cxnId="{A9B002E5-E57A-4E6D-B06A-E0153354A1D0}">
      <dgm:prSet/>
      <dgm:spPr/>
      <dgm:t>
        <a:bodyPr/>
        <a:lstStyle/>
        <a:p>
          <a:endParaRPr kumimoji="1" lang="ja-JP" altLang="en-US"/>
        </a:p>
      </dgm:t>
    </dgm:pt>
    <dgm:pt modelId="{5A13A1C4-9D4A-403F-967F-1568D4003038}" type="pres">
      <dgm:prSet presAssocID="{D741C238-8BEA-4DDA-A654-6D289E09C8B3}" presName="compositeShape" presStyleCnt="0">
        <dgm:presLayoutVars>
          <dgm:chMax val="2"/>
          <dgm:dir/>
          <dgm:resizeHandles val="exact"/>
        </dgm:presLayoutVars>
      </dgm:prSet>
      <dgm:spPr/>
    </dgm:pt>
    <dgm:pt modelId="{6CBADFE1-1424-4C4D-950D-82475F6594AB}" type="pres">
      <dgm:prSet presAssocID="{D741C238-8BEA-4DDA-A654-6D289E09C8B3}" presName="divider" presStyleLbl="fgShp" presStyleIdx="0" presStyleCnt="1"/>
      <dgm:spPr/>
    </dgm:pt>
    <dgm:pt modelId="{E739A8B1-BCCB-4BCE-986D-76E0E7E003E8}" type="pres">
      <dgm:prSet presAssocID="{0BF4E2F3-542A-4151-8FD8-D21C6B202A7A}" presName="downArrow" presStyleLbl="node1" presStyleIdx="0" presStyleCnt="2"/>
      <dgm:spPr/>
    </dgm:pt>
    <dgm:pt modelId="{9291C7E7-E728-4395-B850-81352F0F69BB}" type="pres">
      <dgm:prSet presAssocID="{0BF4E2F3-542A-4151-8FD8-D21C6B202A7A}" presName="downArrowText" presStyleLbl="revTx" presStyleIdx="0" presStyleCnt="2">
        <dgm:presLayoutVars>
          <dgm:bulletEnabled val="1"/>
        </dgm:presLayoutVars>
      </dgm:prSet>
      <dgm:spPr/>
    </dgm:pt>
    <dgm:pt modelId="{1A2EE3F9-73F3-4778-A40C-699B8E4F0536}" type="pres">
      <dgm:prSet presAssocID="{9D4A7CBD-E154-4494-B890-1CF805950B05}" presName="upArrow" presStyleLbl="node1" presStyleIdx="1" presStyleCnt="2"/>
      <dgm:spPr/>
    </dgm:pt>
    <dgm:pt modelId="{B8770021-92E9-4D81-BEB7-E5D244EE6064}" type="pres">
      <dgm:prSet presAssocID="{9D4A7CBD-E154-4494-B890-1CF805950B05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F6148005-2065-4F60-9897-B8BCA900238C}" srcId="{D741C238-8BEA-4DDA-A654-6D289E09C8B3}" destId="{0BF4E2F3-542A-4151-8FD8-D21C6B202A7A}" srcOrd="0" destOrd="0" parTransId="{0C83F82B-1040-4437-8619-446AD82B61CE}" sibTransId="{B0B138BE-2D10-4334-80EB-857DCAC0C794}"/>
    <dgm:cxn modelId="{BD4A385A-69B0-4FCB-9BDF-A2865558B974}" type="presOf" srcId="{9D4A7CBD-E154-4494-B890-1CF805950B05}" destId="{B8770021-92E9-4D81-BEB7-E5D244EE6064}" srcOrd="0" destOrd="0" presId="urn:microsoft.com/office/officeart/2005/8/layout/arrow3"/>
    <dgm:cxn modelId="{7C2FE49C-AFBD-4E6D-83EE-CE63380BDE25}" type="presOf" srcId="{D741C238-8BEA-4DDA-A654-6D289E09C8B3}" destId="{5A13A1C4-9D4A-403F-967F-1568D4003038}" srcOrd="0" destOrd="0" presId="urn:microsoft.com/office/officeart/2005/8/layout/arrow3"/>
    <dgm:cxn modelId="{C3F58FD1-54B1-4538-A47A-47DA934A3225}" type="presOf" srcId="{0BF4E2F3-542A-4151-8FD8-D21C6B202A7A}" destId="{9291C7E7-E728-4395-B850-81352F0F69BB}" srcOrd="0" destOrd="0" presId="urn:microsoft.com/office/officeart/2005/8/layout/arrow3"/>
    <dgm:cxn modelId="{A9B002E5-E57A-4E6D-B06A-E0153354A1D0}" srcId="{D741C238-8BEA-4DDA-A654-6D289E09C8B3}" destId="{9D4A7CBD-E154-4494-B890-1CF805950B05}" srcOrd="1" destOrd="0" parTransId="{846EB910-BFB4-4E61-A9C1-FCAB24A48FFF}" sibTransId="{77F98F39-3E40-4331-B8B9-3F418973B2F3}"/>
    <dgm:cxn modelId="{C1179948-2182-4A66-AE3D-5866B99EB5BE}" type="presParOf" srcId="{5A13A1C4-9D4A-403F-967F-1568D4003038}" destId="{6CBADFE1-1424-4C4D-950D-82475F6594AB}" srcOrd="0" destOrd="0" presId="urn:microsoft.com/office/officeart/2005/8/layout/arrow3"/>
    <dgm:cxn modelId="{7020E5CE-0284-4527-9C56-7F2B01BE42A0}" type="presParOf" srcId="{5A13A1C4-9D4A-403F-967F-1568D4003038}" destId="{E739A8B1-BCCB-4BCE-986D-76E0E7E003E8}" srcOrd="1" destOrd="0" presId="urn:microsoft.com/office/officeart/2005/8/layout/arrow3"/>
    <dgm:cxn modelId="{CA10C1FA-F16F-45E1-9B35-4B8DA3FDE618}" type="presParOf" srcId="{5A13A1C4-9D4A-403F-967F-1568D4003038}" destId="{9291C7E7-E728-4395-B850-81352F0F69BB}" srcOrd="2" destOrd="0" presId="urn:microsoft.com/office/officeart/2005/8/layout/arrow3"/>
    <dgm:cxn modelId="{E22595A1-416D-4881-AB86-14FD9A83DAFE}" type="presParOf" srcId="{5A13A1C4-9D4A-403F-967F-1568D4003038}" destId="{1A2EE3F9-73F3-4778-A40C-699B8E4F0536}" srcOrd="3" destOrd="0" presId="urn:microsoft.com/office/officeart/2005/8/layout/arrow3"/>
    <dgm:cxn modelId="{F37C2298-4754-48EC-BFCA-82B3AE819ABB}" type="presParOf" srcId="{5A13A1C4-9D4A-403F-967F-1568D4003038}" destId="{B8770021-92E9-4D81-BEB7-E5D244EE606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ADFE1-1424-4C4D-950D-82475F6594AB}">
      <dsp:nvSpPr>
        <dsp:cNvPr id="0" name=""/>
        <dsp:cNvSpPr/>
      </dsp:nvSpPr>
      <dsp:spPr>
        <a:xfrm rot="21300000">
          <a:off x="832723" y="1291825"/>
          <a:ext cx="7418099" cy="64899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9A8B1-BCCB-4BCE-986D-76E0E7E003E8}">
      <dsp:nvSpPr>
        <dsp:cNvPr id="0" name=""/>
        <dsp:cNvSpPr/>
      </dsp:nvSpPr>
      <dsp:spPr>
        <a:xfrm>
          <a:off x="1090025" y="161632"/>
          <a:ext cx="2725063" cy="129306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1C7E7-E728-4395-B850-81352F0F69BB}">
      <dsp:nvSpPr>
        <dsp:cNvPr id="0" name=""/>
        <dsp:cNvSpPr/>
      </dsp:nvSpPr>
      <dsp:spPr>
        <a:xfrm>
          <a:off x="4814279" y="0"/>
          <a:ext cx="2906734" cy="1357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600" kern="1200" dirty="0"/>
            <a:t>収益</a:t>
          </a:r>
        </a:p>
      </dsp:txBody>
      <dsp:txXfrm>
        <a:off x="4814279" y="0"/>
        <a:ext cx="2906734" cy="1357713"/>
      </dsp:txXfrm>
    </dsp:sp>
    <dsp:sp modelId="{1A2EE3F9-73F3-4778-A40C-699B8E4F0536}">
      <dsp:nvSpPr>
        <dsp:cNvPr id="0" name=""/>
        <dsp:cNvSpPr/>
      </dsp:nvSpPr>
      <dsp:spPr>
        <a:xfrm>
          <a:off x="5268456" y="1777957"/>
          <a:ext cx="2725063" cy="129306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70021-92E9-4D81-BEB7-E5D244EE6064}">
      <dsp:nvSpPr>
        <dsp:cNvPr id="0" name=""/>
        <dsp:cNvSpPr/>
      </dsp:nvSpPr>
      <dsp:spPr>
        <a:xfrm>
          <a:off x="1362531" y="1874936"/>
          <a:ext cx="2906734" cy="1357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600" kern="1200" dirty="0"/>
            <a:t>コスト</a:t>
          </a:r>
        </a:p>
      </dsp:txBody>
      <dsp:txXfrm>
        <a:off x="1362531" y="1874936"/>
        <a:ext cx="2906734" cy="1357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CFB3-0593-4895-BCB9-8F7F1365D6E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18A267D0-C3A7-41CA-AC59-C86573881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2855F97-7C06-0757-135D-A546BD9FA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393" y="220663"/>
            <a:ext cx="1872343" cy="396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CFB3-0593-4895-BCB9-8F7F1365D6E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7D0-C3A7-41CA-AC59-C86573881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CFB3-0593-4895-BCB9-8F7F1365D6E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7D0-C3A7-41CA-AC59-C86573881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27" name="コンテンツ プレースホルダー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CFB3-0593-4895-BCB9-8F7F1365D6E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18A267D0-C3A7-41CA-AC59-C86573881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79F818E-6387-1805-79B1-0E38DD5BF1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393" y="220663"/>
            <a:ext cx="1872343" cy="396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9" name="日付プレースホルダー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CFB3-0593-4895-BCB9-8F7F1365D6E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7D0-C3A7-41CA-AC59-C86573881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CFB3-0593-4895-BCB9-8F7F1365D6E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7D0-C3A7-41CA-AC59-C86573881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8" name="コンテンツ プレースホルダー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CFB3-0593-4895-BCB9-8F7F1365D6E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18A267D0-C3A7-41CA-AC59-C86573881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CFB3-0593-4895-BCB9-8F7F1365D6E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7D0-C3A7-41CA-AC59-C86573881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CFB3-0593-4895-BCB9-8F7F1365D6E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24" name="フッター プレースホルダー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7D0-C3A7-41CA-AC59-C86573881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CFB3-0593-4895-BCB9-8F7F1365D6E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29" name="フッター プレースホルダー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7D0-C3A7-41CA-AC59-C86573881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CFB3-0593-4895-BCB9-8F7F1365D6E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7D0-C3A7-41CA-AC59-C86573881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18CFB3-0593-4895-BCB9-8F7F1365D6E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A267D0-C3A7-41CA-AC59-C86573881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DF626AED-4857-4899-9418-BC7267EDC59A}"/>
              </a:ext>
            </a:extLst>
          </p:cNvPr>
          <p:cNvSpPr txBox="1">
            <a:spLocks/>
          </p:cNvSpPr>
          <p:nvPr/>
        </p:nvSpPr>
        <p:spPr>
          <a:xfrm>
            <a:off x="489397" y="647154"/>
            <a:ext cx="11269013" cy="178010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/>
              <a:t>銅バー加工プロセスの変更による</a:t>
            </a:r>
            <a:br>
              <a:rPr lang="en-US" altLang="ja-JP" sz="5400"/>
            </a:br>
            <a:r>
              <a:rPr lang="ja-JP" altLang="en-US" sz="5400"/>
              <a:t>収益改善へのインパクト</a:t>
            </a:r>
            <a:endParaRPr lang="ja-JP" altLang="en-US" sz="5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715F80-1425-9A68-6B64-858F323D291A}"/>
              </a:ext>
            </a:extLst>
          </p:cNvPr>
          <p:cNvSpPr txBox="1"/>
          <p:nvPr/>
        </p:nvSpPr>
        <p:spPr>
          <a:xfrm>
            <a:off x="1184856" y="3047967"/>
            <a:ext cx="9620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</a:rPr>
              <a:t>製造業に課せられた</a:t>
            </a:r>
            <a:r>
              <a:rPr lang="en-US" altLang="ja-JP" sz="3200" dirty="0">
                <a:solidFill>
                  <a:srgbClr val="0070C0"/>
                </a:solidFill>
              </a:rPr>
              <a:t>『</a:t>
            </a:r>
            <a:r>
              <a:rPr lang="ja-JP" altLang="en-US" sz="3200" dirty="0">
                <a:solidFill>
                  <a:srgbClr val="0070C0"/>
                </a:solidFill>
              </a:rPr>
              <a:t>史上最大の困難</a:t>
            </a:r>
            <a:r>
              <a:rPr lang="en-US" altLang="ja-JP" sz="3200" dirty="0">
                <a:solidFill>
                  <a:srgbClr val="0070C0"/>
                </a:solidFill>
              </a:rPr>
              <a:t>』</a:t>
            </a:r>
            <a:r>
              <a:rPr lang="ja-JP" altLang="en-US" sz="3200" dirty="0">
                <a:solidFill>
                  <a:srgbClr val="0070C0"/>
                </a:solidFill>
              </a:rPr>
              <a:t>への羅針盤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9629B6-5DAA-F093-80FE-FF4747F7B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51" y="5658753"/>
            <a:ext cx="2942771" cy="623942"/>
          </a:xfrm>
          <a:prstGeom prst="rect">
            <a:avLst/>
          </a:prstGeom>
        </p:spPr>
      </p:pic>
      <p:sp>
        <p:nvSpPr>
          <p:cNvPr id="8" name="字幕 2">
            <a:extLst>
              <a:ext uri="{FF2B5EF4-FFF2-40B4-BE49-F238E27FC236}">
                <a16:creationId xmlns:a16="http://schemas.microsoft.com/office/drawing/2014/main" id="{EB8654F3-E723-21EA-0F92-F98652E8D9DC}"/>
              </a:ext>
            </a:extLst>
          </p:cNvPr>
          <p:cNvSpPr txBox="1">
            <a:spLocks/>
          </p:cNvSpPr>
          <p:nvPr/>
        </p:nvSpPr>
        <p:spPr>
          <a:xfrm>
            <a:off x="1423115" y="4838223"/>
            <a:ext cx="9144000" cy="49000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1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出展者プレゼンテーション</a:t>
            </a:r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14C89E-9CC4-FE22-8516-F937AC0B3710}"/>
              </a:ext>
            </a:extLst>
          </p:cNvPr>
          <p:cNvSpPr txBox="1"/>
          <p:nvPr/>
        </p:nvSpPr>
        <p:spPr>
          <a:xfrm>
            <a:off x="5132081" y="5600697"/>
            <a:ext cx="5211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tx1"/>
                </a:solidFill>
              </a:rPr>
              <a:t>株式会社　ジャストプロダクツ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代表取締役　妹尾和典</a:t>
            </a:r>
          </a:p>
        </p:txBody>
      </p:sp>
    </p:spTree>
    <p:extLst>
      <p:ext uri="{BB962C8B-B14F-4D97-AF65-F5344CB8AC3E}">
        <p14:creationId xmlns:p14="http://schemas.microsoft.com/office/powerpoint/2010/main" val="120413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右矢印 60"/>
          <p:cNvSpPr/>
          <p:nvPr/>
        </p:nvSpPr>
        <p:spPr>
          <a:xfrm>
            <a:off x="499894" y="2932884"/>
            <a:ext cx="11518710" cy="1651380"/>
          </a:xfrm>
          <a:prstGeom prst="rightArrow">
            <a:avLst>
              <a:gd name="adj1" fmla="val 82497"/>
              <a:gd name="adj2" fmla="val 39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B535B07-72F6-9C07-CDC3-C60A018B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8648"/>
            <a:ext cx="11582400" cy="838200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組立配線</a:t>
            </a:r>
            <a:r>
              <a:rPr kumimoji="1" lang="ja-JP" altLang="en-US" dirty="0"/>
              <a:t>→ 銅バー加工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BCAF379-5A82-F6C9-B13D-77BBE6EC2AF8}"/>
              </a:ext>
            </a:extLst>
          </p:cNvPr>
          <p:cNvGrpSpPr/>
          <p:nvPr/>
        </p:nvGrpSpPr>
        <p:grpSpPr>
          <a:xfrm>
            <a:off x="651352" y="3390170"/>
            <a:ext cx="11092496" cy="796111"/>
            <a:chOff x="591113" y="2171943"/>
            <a:chExt cx="11092496" cy="796111"/>
          </a:xfrm>
        </p:grpSpPr>
        <p:sp>
          <p:nvSpPr>
            <p:cNvPr id="54" name="角丸四角形 53"/>
            <p:cNvSpPr/>
            <p:nvPr/>
          </p:nvSpPr>
          <p:spPr>
            <a:xfrm>
              <a:off x="591113" y="2171943"/>
              <a:ext cx="1826255" cy="76427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銅バー調達</a:t>
              </a:r>
            </a:p>
          </p:txBody>
        </p:sp>
        <p:sp>
          <p:nvSpPr>
            <p:cNvPr id="55" name="角丸四角形 54"/>
            <p:cNvSpPr/>
            <p:nvPr/>
          </p:nvSpPr>
          <p:spPr>
            <a:xfrm>
              <a:off x="2540938" y="2203778"/>
              <a:ext cx="1826255" cy="76427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銅バー加工</a:t>
              </a:r>
            </a:p>
          </p:txBody>
        </p:sp>
        <p:sp>
          <p:nvSpPr>
            <p:cNvPr id="56" name="角丸四角形 55"/>
            <p:cNvSpPr/>
            <p:nvPr/>
          </p:nvSpPr>
          <p:spPr>
            <a:xfrm>
              <a:off x="8403438" y="2189787"/>
              <a:ext cx="1721063" cy="76427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ja-JP" altLang="en-US" dirty="0">
                  <a:solidFill>
                    <a:schemeClr val="tx1"/>
                  </a:solidFill>
                </a:rPr>
                <a:t>残材管理</a:t>
              </a:r>
            </a:p>
          </p:txBody>
        </p:sp>
        <p:sp>
          <p:nvSpPr>
            <p:cNvPr id="57" name="角丸四角形 56"/>
            <p:cNvSpPr/>
            <p:nvPr/>
          </p:nvSpPr>
          <p:spPr>
            <a:xfrm>
              <a:off x="4490763" y="2195559"/>
              <a:ext cx="1826255" cy="76427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メッキ会社へ</a:t>
              </a:r>
            </a:p>
          </p:txBody>
        </p:sp>
        <p:sp>
          <p:nvSpPr>
            <p:cNvPr id="58" name="角丸四角形 57"/>
            <p:cNvSpPr/>
            <p:nvPr/>
          </p:nvSpPr>
          <p:spPr>
            <a:xfrm>
              <a:off x="6474037" y="2189787"/>
              <a:ext cx="1826255" cy="76427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</a:rPr>
                <a:t>メッキ引取り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角丸四角形 58"/>
            <p:cNvSpPr/>
            <p:nvPr/>
          </p:nvSpPr>
          <p:spPr>
            <a:xfrm>
              <a:off x="10303992" y="2189787"/>
              <a:ext cx="1379617" cy="76427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組配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AF5B00B-B983-1E03-4405-C3B11DFABE0B}"/>
              </a:ext>
            </a:extLst>
          </p:cNvPr>
          <p:cNvGrpSpPr/>
          <p:nvPr/>
        </p:nvGrpSpPr>
        <p:grpSpPr>
          <a:xfrm>
            <a:off x="157185" y="1238486"/>
            <a:ext cx="11623784" cy="5403052"/>
            <a:chOff x="157185" y="1238486"/>
            <a:chExt cx="11623784" cy="5403052"/>
          </a:xfrm>
        </p:grpSpPr>
        <p:sp>
          <p:nvSpPr>
            <p:cNvPr id="5" name="吹き出し: 角を丸めた四角形 4">
              <a:extLst>
                <a:ext uri="{FF2B5EF4-FFF2-40B4-BE49-F238E27FC236}">
                  <a16:creationId xmlns:a16="http://schemas.microsoft.com/office/drawing/2014/main" id="{411B5E3D-2B81-0645-39BD-5C118CD92541}"/>
                </a:ext>
              </a:extLst>
            </p:cNvPr>
            <p:cNvSpPr/>
            <p:nvPr/>
          </p:nvSpPr>
          <p:spPr>
            <a:xfrm>
              <a:off x="9324208" y="4823089"/>
              <a:ext cx="2456761" cy="628362"/>
            </a:xfrm>
            <a:prstGeom prst="wedgeRoundRectCallout">
              <a:avLst>
                <a:gd name="adj1" fmla="val -32293"/>
                <a:gd name="adj2" fmla="val -151843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/>
                <a:t>スペース確保</a:t>
              </a:r>
              <a:endParaRPr kumimoji="1" lang="ja-JP" altLang="en-US" sz="2800" dirty="0"/>
            </a:p>
          </p:txBody>
        </p:sp>
        <p:sp>
          <p:nvSpPr>
            <p:cNvPr id="25" name="吹き出し: 角を丸めた四角形 24">
              <a:extLst>
                <a:ext uri="{FF2B5EF4-FFF2-40B4-BE49-F238E27FC236}">
                  <a16:creationId xmlns:a16="http://schemas.microsoft.com/office/drawing/2014/main" id="{99D0B112-6F81-A969-EF6A-D25334E102B4}"/>
                </a:ext>
              </a:extLst>
            </p:cNvPr>
            <p:cNvSpPr/>
            <p:nvPr/>
          </p:nvSpPr>
          <p:spPr>
            <a:xfrm>
              <a:off x="157185" y="1238486"/>
              <a:ext cx="2114867" cy="641212"/>
            </a:xfrm>
            <a:prstGeom prst="wedgeRoundRectCallout">
              <a:avLst>
                <a:gd name="adj1" fmla="val 21459"/>
                <a:gd name="adj2" fmla="val 89146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/>
                <a:t>加工精度</a:t>
              </a:r>
            </a:p>
          </p:txBody>
        </p:sp>
        <p:sp>
          <p:nvSpPr>
            <p:cNvPr id="26" name="吹き出し: 角を丸めた四角形 25">
              <a:extLst>
                <a:ext uri="{FF2B5EF4-FFF2-40B4-BE49-F238E27FC236}">
                  <a16:creationId xmlns:a16="http://schemas.microsoft.com/office/drawing/2014/main" id="{E33DE04D-2478-F2CB-1133-C206067DA69B}"/>
                </a:ext>
              </a:extLst>
            </p:cNvPr>
            <p:cNvSpPr/>
            <p:nvPr/>
          </p:nvSpPr>
          <p:spPr>
            <a:xfrm>
              <a:off x="6348810" y="1879698"/>
              <a:ext cx="2114867" cy="641212"/>
            </a:xfrm>
            <a:prstGeom prst="wedgeRoundRectCallout">
              <a:avLst>
                <a:gd name="adj1" fmla="val 6872"/>
                <a:gd name="adj2" fmla="val 212524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/>
                <a:t>横持経費</a:t>
              </a:r>
            </a:p>
          </p:txBody>
        </p:sp>
        <p:sp>
          <p:nvSpPr>
            <p:cNvPr id="27" name="吹き出し: 角を丸めた四角形 26">
              <a:extLst>
                <a:ext uri="{FF2B5EF4-FFF2-40B4-BE49-F238E27FC236}">
                  <a16:creationId xmlns:a16="http://schemas.microsoft.com/office/drawing/2014/main" id="{BB902157-7E7A-EC2C-ACE6-38E348D1C4BA}"/>
                </a:ext>
              </a:extLst>
            </p:cNvPr>
            <p:cNvSpPr/>
            <p:nvPr/>
          </p:nvSpPr>
          <p:spPr>
            <a:xfrm>
              <a:off x="5727775" y="4783561"/>
              <a:ext cx="2102842" cy="628363"/>
            </a:xfrm>
            <a:prstGeom prst="wedgeRoundRectCallout">
              <a:avLst>
                <a:gd name="adj1" fmla="val -35045"/>
                <a:gd name="adj2" fmla="val -156477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/>
                <a:t>メッキ不良</a:t>
              </a:r>
            </a:p>
          </p:txBody>
        </p:sp>
        <p:sp>
          <p:nvSpPr>
            <p:cNvPr id="28" name="吹き出し: 角を丸めた四角形 27">
              <a:extLst>
                <a:ext uri="{FF2B5EF4-FFF2-40B4-BE49-F238E27FC236}">
                  <a16:creationId xmlns:a16="http://schemas.microsoft.com/office/drawing/2014/main" id="{319EFF72-C4C2-AD2E-035C-AC4DE1069C40}"/>
                </a:ext>
              </a:extLst>
            </p:cNvPr>
            <p:cNvSpPr/>
            <p:nvPr/>
          </p:nvSpPr>
          <p:spPr>
            <a:xfrm>
              <a:off x="8736208" y="1781587"/>
              <a:ext cx="2114867" cy="771024"/>
            </a:xfrm>
            <a:prstGeom prst="wedgeRoundRectCallout">
              <a:avLst>
                <a:gd name="adj1" fmla="val -26988"/>
                <a:gd name="adj2" fmla="val 186565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/>
                <a:t>資金繰り</a:t>
              </a:r>
              <a:endParaRPr kumimoji="1" lang="ja-JP" altLang="en-US" sz="2800" dirty="0"/>
            </a:p>
          </p:txBody>
        </p:sp>
        <p:sp>
          <p:nvSpPr>
            <p:cNvPr id="29" name="吹き出し: 角を丸めた四角形 28">
              <a:extLst>
                <a:ext uri="{FF2B5EF4-FFF2-40B4-BE49-F238E27FC236}">
                  <a16:creationId xmlns:a16="http://schemas.microsoft.com/office/drawing/2014/main" id="{3EBA6433-840D-DEF0-4D29-82AFAD623B64}"/>
                </a:ext>
              </a:extLst>
            </p:cNvPr>
            <p:cNvSpPr/>
            <p:nvPr/>
          </p:nvSpPr>
          <p:spPr>
            <a:xfrm>
              <a:off x="6520923" y="6062722"/>
              <a:ext cx="3272718" cy="578816"/>
            </a:xfrm>
            <a:prstGeom prst="wedgeRoundRectCallout">
              <a:avLst>
                <a:gd name="adj1" fmla="val 22441"/>
                <a:gd name="adj2" fmla="val -379950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/>
                <a:t>キズ・劣化リスク</a:t>
              </a:r>
            </a:p>
          </p:txBody>
        </p:sp>
        <p:sp>
          <p:nvSpPr>
            <p:cNvPr id="31" name="吹き出し: 角を丸めた四角形 30">
              <a:extLst>
                <a:ext uri="{FF2B5EF4-FFF2-40B4-BE49-F238E27FC236}">
                  <a16:creationId xmlns:a16="http://schemas.microsoft.com/office/drawing/2014/main" id="{84CA0C65-AF40-DF6F-2196-E66EEC314DB1}"/>
                </a:ext>
              </a:extLst>
            </p:cNvPr>
            <p:cNvSpPr/>
            <p:nvPr/>
          </p:nvSpPr>
          <p:spPr>
            <a:xfrm>
              <a:off x="2555064" y="4652658"/>
              <a:ext cx="1822914" cy="841454"/>
            </a:xfrm>
            <a:prstGeom prst="wedgeRoundRectCallout">
              <a:avLst>
                <a:gd name="adj1" fmla="val 31193"/>
                <a:gd name="adj2" fmla="val -123177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/>
                <a:t>加工ミス</a:t>
              </a:r>
              <a:endParaRPr kumimoji="1" lang="ja-JP" altLang="en-US" sz="2800" dirty="0"/>
            </a:p>
          </p:txBody>
        </p:sp>
        <p:sp>
          <p:nvSpPr>
            <p:cNvPr id="23" name="吹き出し: 角を丸めた四角形 22">
              <a:extLst>
                <a:ext uri="{FF2B5EF4-FFF2-40B4-BE49-F238E27FC236}">
                  <a16:creationId xmlns:a16="http://schemas.microsoft.com/office/drawing/2014/main" id="{8DCE3395-B9B4-BFC8-9D47-D5319A720195}"/>
                </a:ext>
              </a:extLst>
            </p:cNvPr>
            <p:cNvSpPr/>
            <p:nvPr/>
          </p:nvSpPr>
          <p:spPr>
            <a:xfrm>
              <a:off x="3466521" y="5789378"/>
              <a:ext cx="2137231" cy="841454"/>
            </a:xfrm>
            <a:prstGeom prst="wedgeRoundRectCallout">
              <a:avLst>
                <a:gd name="adj1" fmla="val -28033"/>
                <a:gd name="adj2" fmla="val -90445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/>
                <a:t>熟練工不足</a:t>
              </a:r>
              <a:endParaRPr kumimoji="1" lang="ja-JP" altLang="en-US" sz="2800" dirty="0"/>
            </a:p>
          </p:txBody>
        </p:sp>
        <p:sp>
          <p:nvSpPr>
            <p:cNvPr id="32" name="吹き出し: 角を丸めた四角形 31">
              <a:extLst>
                <a:ext uri="{FF2B5EF4-FFF2-40B4-BE49-F238E27FC236}">
                  <a16:creationId xmlns:a16="http://schemas.microsoft.com/office/drawing/2014/main" id="{E242289F-A643-0A2B-1A7F-C672F7CA602A}"/>
                </a:ext>
              </a:extLst>
            </p:cNvPr>
            <p:cNvSpPr/>
            <p:nvPr/>
          </p:nvSpPr>
          <p:spPr>
            <a:xfrm>
              <a:off x="1211998" y="2162262"/>
              <a:ext cx="2114867" cy="641212"/>
            </a:xfrm>
            <a:prstGeom prst="wedgeRoundRectCallout">
              <a:avLst>
                <a:gd name="adj1" fmla="val 45421"/>
                <a:gd name="adj2" fmla="val 185360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/>
                <a:t>設備老朽化</a:t>
              </a:r>
              <a:endParaRPr kumimoji="1" lang="ja-JP" altLang="en-US" sz="2800" dirty="0"/>
            </a:p>
          </p:txBody>
        </p:sp>
        <p:sp>
          <p:nvSpPr>
            <p:cNvPr id="33" name="吹き出し: 角を丸めた四角形 32">
              <a:extLst>
                <a:ext uri="{FF2B5EF4-FFF2-40B4-BE49-F238E27FC236}">
                  <a16:creationId xmlns:a16="http://schemas.microsoft.com/office/drawing/2014/main" id="{D8A448CC-AC92-FC01-C1E9-52C7470C7294}"/>
                </a:ext>
              </a:extLst>
            </p:cNvPr>
            <p:cNvSpPr/>
            <p:nvPr/>
          </p:nvSpPr>
          <p:spPr>
            <a:xfrm>
              <a:off x="2862265" y="1245524"/>
              <a:ext cx="1628055" cy="641212"/>
            </a:xfrm>
            <a:prstGeom prst="wedgeRoundRectCallout">
              <a:avLst>
                <a:gd name="adj1" fmla="val -63247"/>
                <a:gd name="adj2" fmla="val 80554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/>
                <a:t>生産性</a:t>
              </a:r>
              <a:endParaRPr kumimoji="1" lang="ja-JP" altLang="en-US" sz="2800" dirty="0"/>
            </a:p>
          </p:txBody>
        </p:sp>
        <p:sp>
          <p:nvSpPr>
            <p:cNvPr id="34" name="吹き出し: 角を丸めた四角形 33">
              <a:extLst>
                <a:ext uri="{FF2B5EF4-FFF2-40B4-BE49-F238E27FC236}">
                  <a16:creationId xmlns:a16="http://schemas.microsoft.com/office/drawing/2014/main" id="{F7DC76BE-396A-1B46-5C06-4C6E1DC1B0B7}"/>
                </a:ext>
              </a:extLst>
            </p:cNvPr>
            <p:cNvSpPr/>
            <p:nvPr/>
          </p:nvSpPr>
          <p:spPr>
            <a:xfrm>
              <a:off x="3993158" y="2168687"/>
              <a:ext cx="2102842" cy="628363"/>
            </a:xfrm>
            <a:prstGeom prst="wedgeRoundRectCallout">
              <a:avLst>
                <a:gd name="adj1" fmla="val 24680"/>
                <a:gd name="adj2" fmla="val 162617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/>
                <a:t>納期管理</a:t>
              </a:r>
              <a:endParaRPr kumimoji="1" lang="ja-JP" altLang="en-US" sz="2800" dirty="0"/>
            </a:p>
          </p:txBody>
        </p:sp>
        <p:sp>
          <p:nvSpPr>
            <p:cNvPr id="35" name="吹き出し: 角を丸めた四角形 34">
              <a:extLst>
                <a:ext uri="{FF2B5EF4-FFF2-40B4-BE49-F238E27FC236}">
                  <a16:creationId xmlns:a16="http://schemas.microsoft.com/office/drawing/2014/main" id="{BF4A8949-96A8-76A1-A6C7-6E43810551CE}"/>
                </a:ext>
              </a:extLst>
            </p:cNvPr>
            <p:cNvSpPr/>
            <p:nvPr/>
          </p:nvSpPr>
          <p:spPr>
            <a:xfrm>
              <a:off x="651352" y="5675775"/>
              <a:ext cx="1822914" cy="841454"/>
            </a:xfrm>
            <a:prstGeom prst="wedgeRoundRectCallout">
              <a:avLst>
                <a:gd name="adj1" fmla="val 975"/>
                <a:gd name="adj2" fmla="val -247557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/>
                <a:t>納期管理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30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ホームベース 24"/>
          <p:cNvSpPr/>
          <p:nvPr/>
        </p:nvSpPr>
        <p:spPr>
          <a:xfrm>
            <a:off x="406400" y="2616960"/>
            <a:ext cx="11409529" cy="2401990"/>
          </a:xfrm>
          <a:prstGeom prst="homePlate">
            <a:avLst>
              <a:gd name="adj" fmla="val 379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B535B07-72F6-9C07-CDC3-C60A018B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8648"/>
            <a:ext cx="11582400" cy="838200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銅バー加工の解決策は</a:t>
            </a: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0A61052-1ACD-385F-496D-B0372037DAD2}"/>
              </a:ext>
            </a:extLst>
          </p:cNvPr>
          <p:cNvGrpSpPr/>
          <p:nvPr/>
        </p:nvGrpSpPr>
        <p:grpSpPr>
          <a:xfrm>
            <a:off x="961714" y="3141895"/>
            <a:ext cx="9875636" cy="1380490"/>
            <a:chOff x="898870" y="3407507"/>
            <a:chExt cx="9875636" cy="1380490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898870" y="3407507"/>
              <a:ext cx="4753310" cy="1380490"/>
              <a:chOff x="0" y="1035367"/>
              <a:chExt cx="4753310" cy="1380490"/>
            </a:xfrm>
            <a:solidFill>
              <a:schemeClr val="bg2"/>
            </a:solidFill>
          </p:grpSpPr>
          <p:sp>
            <p:nvSpPr>
              <p:cNvPr id="14" name="角丸四角形 13"/>
              <p:cNvSpPr/>
              <p:nvPr/>
            </p:nvSpPr>
            <p:spPr>
              <a:xfrm>
                <a:off x="0" y="1035367"/>
                <a:ext cx="4753310" cy="1380490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角丸四角形 4"/>
              <p:cNvSpPr/>
              <p:nvPr/>
            </p:nvSpPr>
            <p:spPr>
              <a:xfrm>
                <a:off x="67390" y="1156361"/>
                <a:ext cx="4618530" cy="124571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6690" tIns="186690" rIns="186690" bIns="186690" numCol="1" spcCol="1270" anchor="ctr" anchorCtr="0">
                <a:noAutofit/>
              </a:bodyPr>
              <a:lstStyle/>
              <a:p>
                <a:pPr lvl="0" algn="ctr" defTabSz="2178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ja-JP" altLang="en-US" sz="4400" kern="1200" dirty="0">
                    <a:solidFill>
                      <a:schemeClr val="tx1"/>
                    </a:solidFill>
                  </a:rPr>
                  <a:t>ジャストに注文</a:t>
                </a:r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6021196" y="3407507"/>
              <a:ext cx="4753310" cy="1380490"/>
              <a:chOff x="5122326" y="1035367"/>
              <a:chExt cx="4753310" cy="1380490"/>
            </a:xfrm>
            <a:solidFill>
              <a:schemeClr val="bg2"/>
            </a:solidFill>
          </p:grpSpPr>
          <p:sp>
            <p:nvSpPr>
              <p:cNvPr id="17" name="角丸四角形 16"/>
              <p:cNvSpPr/>
              <p:nvPr/>
            </p:nvSpPr>
            <p:spPr>
              <a:xfrm>
                <a:off x="5122326" y="1035367"/>
                <a:ext cx="4753310" cy="1380490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角丸四角形 6"/>
              <p:cNvSpPr/>
              <p:nvPr/>
            </p:nvSpPr>
            <p:spPr>
              <a:xfrm>
                <a:off x="5189716" y="1102757"/>
                <a:ext cx="4618530" cy="124571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6690" tIns="186690" rIns="186690" bIns="186690" numCol="1" spcCol="1270" anchor="ctr" anchorCtr="0">
                <a:noAutofit/>
              </a:bodyPr>
              <a:lstStyle/>
              <a:p>
                <a:pPr lvl="0" algn="ctr" defTabSz="2178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ja-JP" altLang="en-US" sz="4900" kern="1200" dirty="0">
                    <a:solidFill>
                      <a:srgbClr val="FF0000"/>
                    </a:solidFill>
                  </a:rPr>
                  <a:t>組配着手。　　盤完成！</a:t>
                </a:r>
              </a:p>
            </p:txBody>
          </p:sp>
        </p:grpSp>
      </p:grpSp>
      <p:sp>
        <p:nvSpPr>
          <p:cNvPr id="26" name="テキスト ボックス 25"/>
          <p:cNvSpPr txBox="1"/>
          <p:nvPr/>
        </p:nvSpPr>
        <p:spPr>
          <a:xfrm>
            <a:off x="2860722" y="1593878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管理の ワンストップ化</a:t>
            </a:r>
            <a:endParaRPr kumimoji="1" lang="ja-JP" altLang="en-US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323FAB-ED3C-7635-A83D-B87B487FAC5C}"/>
              </a:ext>
            </a:extLst>
          </p:cNvPr>
          <p:cNvSpPr txBox="1"/>
          <p:nvPr/>
        </p:nvSpPr>
        <p:spPr>
          <a:xfrm>
            <a:off x="3382178" y="5433689"/>
            <a:ext cx="5034709" cy="1015663"/>
          </a:xfrm>
          <a:prstGeom prst="rect">
            <a:avLst/>
          </a:prstGeom>
          <a:solidFill>
            <a:srgbClr val="FBE9EE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>
                <a:solidFill>
                  <a:srgbClr val="FF0000"/>
                </a:solidFill>
              </a:rPr>
              <a:t>省 工 程 </a:t>
            </a:r>
            <a:r>
              <a:rPr lang="ja-JP" altLang="en-US" sz="3600" dirty="0"/>
              <a:t>の概念</a:t>
            </a:r>
            <a:endParaRPr kumimoji="1" lang="ja-JP" altLang="en-US" sz="6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5BC76E-04E2-BE6E-7B4B-A1449C4CC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12" y="865344"/>
            <a:ext cx="2463073" cy="228692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8FDF58F-F50F-CAC1-383B-B6B5444E6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233" y="4378220"/>
            <a:ext cx="2898509" cy="20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5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5F4AB4-C854-0D58-C332-E0C426F8C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8648"/>
            <a:ext cx="11582400" cy="838200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２０１９年　電設展配布チラシ</a:t>
            </a:r>
            <a:endParaRPr kumimoji="1" lang="ja-JP" altLang="en-US" dirty="0"/>
          </a:p>
        </p:txBody>
      </p:sp>
      <p:pic>
        <p:nvPicPr>
          <p:cNvPr id="5" name="コンテンツ プレースホルダー 4" descr="テキスト&#10;&#10;自動的に生成された説明">
            <a:extLst>
              <a:ext uri="{FF2B5EF4-FFF2-40B4-BE49-F238E27FC236}">
                <a16:creationId xmlns:a16="http://schemas.microsoft.com/office/drawing/2014/main" id="{B05475C6-2031-AAD6-C1C9-F7EE84106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69" y="1407686"/>
            <a:ext cx="5904881" cy="5290335"/>
          </a:xfrm>
        </p:spPr>
      </p:pic>
      <p:sp>
        <p:nvSpPr>
          <p:cNvPr id="3" name="スクロール: 横 2">
            <a:extLst>
              <a:ext uri="{FF2B5EF4-FFF2-40B4-BE49-F238E27FC236}">
                <a16:creationId xmlns:a16="http://schemas.microsoft.com/office/drawing/2014/main" id="{D77D9F77-5025-7B35-7AA1-2CFF32675E84}"/>
              </a:ext>
            </a:extLst>
          </p:cNvPr>
          <p:cNvSpPr/>
          <p:nvPr/>
        </p:nvSpPr>
        <p:spPr>
          <a:xfrm>
            <a:off x="436728" y="3493827"/>
            <a:ext cx="11150221" cy="1274030"/>
          </a:xfrm>
          <a:prstGeom prst="horizontalScroll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rgbClr val="FF0000"/>
                </a:solidFill>
              </a:rPr>
              <a:t>２０１９年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JECA FAIR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で 既に解決策を提示</a:t>
            </a:r>
          </a:p>
        </p:txBody>
      </p:sp>
    </p:spTree>
    <p:extLst>
      <p:ext uri="{BB962C8B-B14F-4D97-AF65-F5344CB8AC3E}">
        <p14:creationId xmlns:p14="http://schemas.microsoft.com/office/powerpoint/2010/main" val="37696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24A372-F1E6-9E46-3111-915305071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469" y="647154"/>
            <a:ext cx="10652941" cy="1780108"/>
          </a:xfrm>
        </p:spPr>
        <p:txBody>
          <a:bodyPr>
            <a:noAutofit/>
          </a:bodyPr>
          <a:lstStyle/>
          <a:p>
            <a:pPr algn="l"/>
            <a:r>
              <a:rPr lang="ja-JP" altLang="en-US" sz="5400" dirty="0"/>
              <a:t>３．事例紹介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188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F62A15-E36C-A0EA-0635-6B8AAD16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16740"/>
            <a:ext cx="11582400" cy="838200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電気工事会社様へ</a:t>
            </a:r>
            <a:endParaRPr kumimoji="1" lang="ja-JP" altLang="en-US" dirty="0"/>
          </a:p>
        </p:txBody>
      </p:sp>
      <p:pic>
        <p:nvPicPr>
          <p:cNvPr id="5" name="コンテンツ プレースホルダー 4" descr="Web サイト&#10;&#10;中程度の精度で自動的に生成された説明">
            <a:extLst>
              <a:ext uri="{FF2B5EF4-FFF2-40B4-BE49-F238E27FC236}">
                <a16:creationId xmlns:a16="http://schemas.microsoft.com/office/drawing/2014/main" id="{71F1A9B3-8E2C-0F6E-FE8A-B40BF3807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88" y="1408014"/>
            <a:ext cx="7195584" cy="5087168"/>
          </a:xfrm>
        </p:spPr>
      </p:pic>
    </p:spTree>
    <p:extLst>
      <p:ext uri="{BB962C8B-B14F-4D97-AF65-F5344CB8AC3E}">
        <p14:creationId xmlns:p14="http://schemas.microsoft.com/office/powerpoint/2010/main" val="2671183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D515D-21FE-59B3-158F-270B4827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8648"/>
            <a:ext cx="11582400" cy="8382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制御盤会社様へ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A370096-4835-F266-76DF-48B695ACF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67" y="1379487"/>
            <a:ext cx="2385283" cy="324664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4C6581C-96DC-943D-95DB-0F8137A06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936" y="3158796"/>
            <a:ext cx="2547687" cy="3482742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376897E-34FA-B999-B4C4-3BE4AA40A5EB}"/>
              </a:ext>
            </a:extLst>
          </p:cNvPr>
          <p:cNvGrpSpPr/>
          <p:nvPr/>
        </p:nvGrpSpPr>
        <p:grpSpPr>
          <a:xfrm>
            <a:off x="6920004" y="1379487"/>
            <a:ext cx="5068796" cy="4932546"/>
            <a:chOff x="6920004" y="1379487"/>
            <a:chExt cx="5068796" cy="4932546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F345021-0F2B-CA5B-CF68-9139C78E9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1113" y="3002809"/>
              <a:ext cx="2547687" cy="3309224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69463115-4BCB-6C02-9646-3A9389B62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0004" y="1379487"/>
              <a:ext cx="2390913" cy="3482742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147E5C0-FE77-85CB-3797-EA45D5B455A6}"/>
              </a:ext>
            </a:extLst>
          </p:cNvPr>
          <p:cNvGrpSpPr/>
          <p:nvPr/>
        </p:nvGrpSpPr>
        <p:grpSpPr>
          <a:xfrm>
            <a:off x="2881083" y="1796016"/>
            <a:ext cx="7253758" cy="4026951"/>
            <a:chOff x="2881083" y="1796016"/>
            <a:chExt cx="7253758" cy="4026951"/>
          </a:xfrm>
        </p:grpSpPr>
        <p:sp>
          <p:nvSpPr>
            <p:cNvPr id="9" name="矢印: 右 8">
              <a:extLst>
                <a:ext uri="{FF2B5EF4-FFF2-40B4-BE49-F238E27FC236}">
                  <a16:creationId xmlns:a16="http://schemas.microsoft.com/office/drawing/2014/main" id="{B19FA8BE-279B-0A52-8AD1-E6054C03C886}"/>
                </a:ext>
              </a:extLst>
            </p:cNvPr>
            <p:cNvSpPr/>
            <p:nvPr/>
          </p:nvSpPr>
          <p:spPr>
            <a:xfrm>
              <a:off x="2881083" y="1796016"/>
              <a:ext cx="4141858" cy="613470"/>
            </a:xfrm>
            <a:prstGeom prst="rightArrow">
              <a:avLst/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51718D5-4A6D-29A1-F406-DE2355034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2623" y="5134059"/>
              <a:ext cx="4182218" cy="688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32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, 座る, 食品, キッチン が含まれている画像&#10;&#10;自動的に生成された説明">
            <a:extLst>
              <a:ext uri="{FF2B5EF4-FFF2-40B4-BE49-F238E27FC236}">
                <a16:creationId xmlns:a16="http://schemas.microsoft.com/office/drawing/2014/main" id="{074BF98E-1A72-417D-3A74-192445A15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6917" y="1994074"/>
            <a:ext cx="5378166" cy="403362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545C2DE-F6B3-991A-7182-E448E306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11544"/>
            <a:ext cx="11582400" cy="8382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貴社のお話を是非、お聞かせ下さい　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D0CF839-3282-2BA8-4E01-0634495014F3}"/>
              </a:ext>
            </a:extLst>
          </p:cNvPr>
          <p:cNvSpPr txBox="1"/>
          <p:nvPr/>
        </p:nvSpPr>
        <p:spPr>
          <a:xfrm>
            <a:off x="2622405" y="5774666"/>
            <a:ext cx="7150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ご清聴ありがとうございました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357590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341313-CEE7-D26B-003A-EEC94A61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8648"/>
            <a:ext cx="11582400" cy="838200"/>
          </a:xfrm>
          <a:effectLst/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アジェンダ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37731" y="1666346"/>
            <a:ext cx="5923129" cy="3637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/>
              <a:t>１．現状</a:t>
            </a:r>
            <a:endParaRPr kumimoji="1" lang="en-US" altLang="ja-JP" sz="5400" dirty="0"/>
          </a:p>
          <a:p>
            <a:pPr>
              <a:lnSpc>
                <a:spcPct val="150000"/>
              </a:lnSpc>
            </a:pPr>
            <a:r>
              <a:rPr lang="ja-JP" altLang="en-US" sz="5400" dirty="0"/>
              <a:t>２．解決策</a:t>
            </a:r>
            <a:endParaRPr lang="en-US" altLang="ja-JP" sz="5400" dirty="0"/>
          </a:p>
          <a:p>
            <a:pPr>
              <a:lnSpc>
                <a:spcPct val="150000"/>
              </a:lnSpc>
            </a:pPr>
            <a:r>
              <a:rPr kumimoji="1" lang="ja-JP" altLang="en-US" sz="5400" dirty="0"/>
              <a:t>３．事例紹介</a:t>
            </a:r>
          </a:p>
        </p:txBody>
      </p:sp>
    </p:spTree>
    <p:extLst>
      <p:ext uri="{BB962C8B-B14F-4D97-AF65-F5344CB8AC3E}">
        <p14:creationId xmlns:p14="http://schemas.microsoft.com/office/powerpoint/2010/main" val="301995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24A372-F1E6-9E46-3111-915305071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469" y="647154"/>
            <a:ext cx="10652941" cy="1780108"/>
          </a:xfrm>
        </p:spPr>
        <p:txBody>
          <a:bodyPr>
            <a:noAutofit/>
          </a:bodyPr>
          <a:lstStyle/>
          <a:p>
            <a:pPr algn="l"/>
            <a:r>
              <a:rPr lang="ja-JP" altLang="en-US" sz="5400" dirty="0"/>
              <a:t>１．現状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7781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爆発 2 11"/>
          <p:cNvSpPr/>
          <p:nvPr/>
        </p:nvSpPr>
        <p:spPr>
          <a:xfrm>
            <a:off x="377774" y="2431313"/>
            <a:ext cx="3457387" cy="1945445"/>
          </a:xfrm>
          <a:prstGeom prst="irregularSeal2">
            <a:avLst/>
          </a:prstGeom>
          <a:solidFill>
            <a:srgbClr val="FDEC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コロナ禍</a:t>
            </a:r>
          </a:p>
        </p:txBody>
      </p:sp>
      <p:sp>
        <p:nvSpPr>
          <p:cNvPr id="21" name="爆発 2 17">
            <a:extLst>
              <a:ext uri="{FF2B5EF4-FFF2-40B4-BE49-F238E27FC236}">
                <a16:creationId xmlns:a16="http://schemas.microsoft.com/office/drawing/2014/main" id="{5DC181FA-5B98-5316-02B1-071AF0944456}"/>
              </a:ext>
            </a:extLst>
          </p:cNvPr>
          <p:cNvSpPr/>
          <p:nvPr/>
        </p:nvSpPr>
        <p:spPr>
          <a:xfrm>
            <a:off x="3190877" y="1083136"/>
            <a:ext cx="3159598" cy="1945445"/>
          </a:xfrm>
          <a:prstGeom prst="irregularSeal2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円安</a:t>
            </a:r>
          </a:p>
        </p:txBody>
      </p:sp>
      <p:sp>
        <p:nvSpPr>
          <p:cNvPr id="19" name="爆発 2 18"/>
          <p:cNvSpPr/>
          <p:nvPr/>
        </p:nvSpPr>
        <p:spPr>
          <a:xfrm>
            <a:off x="8338781" y="1024475"/>
            <a:ext cx="3650019" cy="1945445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未検収案件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9" y="3744605"/>
            <a:ext cx="2704289" cy="3443591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AFE662F-1983-804F-1355-B88760E6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84372"/>
            <a:ext cx="11582400" cy="8382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現状</a:t>
            </a:r>
          </a:p>
        </p:txBody>
      </p:sp>
      <p:sp>
        <p:nvSpPr>
          <p:cNvPr id="8" name="爆発 2 7"/>
          <p:cNvSpPr/>
          <p:nvPr/>
        </p:nvSpPr>
        <p:spPr>
          <a:xfrm>
            <a:off x="17613" y="1030424"/>
            <a:ext cx="3560823" cy="1945445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ウクライナ紛争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爆発 2 10"/>
          <p:cNvSpPr/>
          <p:nvPr/>
        </p:nvSpPr>
        <p:spPr>
          <a:xfrm>
            <a:off x="-5362" y="4070265"/>
            <a:ext cx="3159598" cy="1707382"/>
          </a:xfrm>
          <a:prstGeom prst="irregularSeal2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上海ロックダウン</a:t>
            </a:r>
          </a:p>
        </p:txBody>
      </p:sp>
      <p:sp>
        <p:nvSpPr>
          <p:cNvPr id="14" name="爆発 2 13"/>
          <p:cNvSpPr/>
          <p:nvPr/>
        </p:nvSpPr>
        <p:spPr>
          <a:xfrm>
            <a:off x="9387520" y="2811624"/>
            <a:ext cx="2787954" cy="1945445"/>
          </a:xfrm>
          <a:prstGeom prst="irregularSeal2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材料高騰</a:t>
            </a:r>
          </a:p>
        </p:txBody>
      </p:sp>
      <p:sp>
        <p:nvSpPr>
          <p:cNvPr id="16" name="爆発 2 15"/>
          <p:cNvSpPr/>
          <p:nvPr/>
        </p:nvSpPr>
        <p:spPr>
          <a:xfrm>
            <a:off x="7364718" y="4638038"/>
            <a:ext cx="4000123" cy="194544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サプライヤー弱体化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爆発 2 12"/>
          <p:cNvSpPr/>
          <p:nvPr/>
        </p:nvSpPr>
        <p:spPr>
          <a:xfrm>
            <a:off x="2770288" y="2898467"/>
            <a:ext cx="3704559" cy="217873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部品不足</a:t>
            </a:r>
          </a:p>
        </p:txBody>
      </p:sp>
      <p:sp>
        <p:nvSpPr>
          <p:cNvPr id="17" name="爆発 2 16"/>
          <p:cNvSpPr/>
          <p:nvPr/>
        </p:nvSpPr>
        <p:spPr>
          <a:xfrm>
            <a:off x="1002466" y="4979139"/>
            <a:ext cx="4066186" cy="18536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人材不足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爆発 2 17"/>
          <p:cNvSpPr/>
          <p:nvPr/>
        </p:nvSpPr>
        <p:spPr>
          <a:xfrm>
            <a:off x="6339914" y="2936478"/>
            <a:ext cx="3457387" cy="194544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資金繰り</a:t>
            </a:r>
          </a:p>
        </p:txBody>
      </p:sp>
      <p:sp>
        <p:nvSpPr>
          <p:cNvPr id="15" name="爆発 2 14"/>
          <p:cNvSpPr/>
          <p:nvPr/>
        </p:nvSpPr>
        <p:spPr>
          <a:xfrm>
            <a:off x="5659340" y="1105994"/>
            <a:ext cx="3133851" cy="215045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納期遅延　入荷未定</a:t>
            </a:r>
          </a:p>
        </p:txBody>
      </p:sp>
    </p:spTree>
    <p:extLst>
      <p:ext uri="{BB962C8B-B14F-4D97-AF65-F5344CB8AC3E}">
        <p14:creationId xmlns:p14="http://schemas.microsoft.com/office/powerpoint/2010/main" val="222968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ホームベース 15"/>
          <p:cNvSpPr/>
          <p:nvPr/>
        </p:nvSpPr>
        <p:spPr>
          <a:xfrm rot="16200000">
            <a:off x="9823732" y="4260755"/>
            <a:ext cx="2857700" cy="532265"/>
          </a:xfrm>
          <a:prstGeom prst="homePlate">
            <a:avLst>
              <a:gd name="adj" fmla="val 435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44D0064-A7B8-202C-BD85-50B095EF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92464"/>
            <a:ext cx="11582400" cy="8382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資料　銅地金統計データ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CFD15D-5D9F-7B92-7207-9E2B8C932F55}"/>
              </a:ext>
            </a:extLst>
          </p:cNvPr>
          <p:cNvSpPr txBox="1"/>
          <p:nvPr/>
        </p:nvSpPr>
        <p:spPr>
          <a:xfrm>
            <a:off x="246815" y="1542407"/>
            <a:ext cx="2544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ポイント</a:t>
            </a:r>
            <a:endParaRPr kumimoji="1" lang="en-US" altLang="ja-JP" dirty="0"/>
          </a:p>
          <a:p>
            <a:r>
              <a:rPr lang="ja-JP" altLang="en-US" dirty="0"/>
              <a:t>１．銅価</a:t>
            </a:r>
            <a:endParaRPr lang="en-US" altLang="ja-JP" dirty="0"/>
          </a:p>
          <a:p>
            <a:r>
              <a:rPr kumimoji="1" lang="ja-JP" altLang="en-US" dirty="0"/>
              <a:t>２．</a:t>
            </a:r>
            <a:r>
              <a:rPr lang="ja-JP" altLang="en-US" dirty="0"/>
              <a:t>ＬＭＥ</a:t>
            </a:r>
            <a:r>
              <a:rPr kumimoji="1" lang="ja-JP" altLang="en-US" dirty="0"/>
              <a:t>在庫量</a:t>
            </a:r>
            <a:endParaRPr lang="en-US" altLang="ja-JP" dirty="0"/>
          </a:p>
          <a:p>
            <a:r>
              <a:rPr kumimoji="1" lang="ja-JP" altLang="en-US" dirty="0"/>
              <a:t>３．為替レート</a:t>
            </a:r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F95B18-D594-BA2B-9E70-62D471ABE5CC}"/>
              </a:ext>
            </a:extLst>
          </p:cNvPr>
          <p:cNvSpPr txBox="1"/>
          <p:nvPr/>
        </p:nvSpPr>
        <p:spPr>
          <a:xfrm>
            <a:off x="2248489" y="6356732"/>
            <a:ext cx="3976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出典：</a:t>
            </a:r>
            <a:r>
              <a:rPr lang="ja-JP" altLang="en-US" sz="1200" dirty="0"/>
              <a:t>ＪＣＭＡ</a:t>
            </a:r>
            <a:r>
              <a:rPr kumimoji="1" lang="ja-JP" altLang="en-US" sz="1200" dirty="0"/>
              <a:t>日本電線工業会資料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89" y="1978917"/>
            <a:ext cx="8361900" cy="4293514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10380275" y="5063323"/>
            <a:ext cx="1584044" cy="559555"/>
          </a:xfrm>
          <a:prstGeom prst="wedgeRoundRectCallout">
            <a:avLst>
              <a:gd name="adj1" fmla="val -82314"/>
              <a:gd name="adj2" fmla="val -29873"/>
              <a:gd name="adj3" fmla="val 16667"/>
            </a:avLst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円安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10380275" y="3736714"/>
            <a:ext cx="1584044" cy="559555"/>
          </a:xfrm>
          <a:prstGeom prst="wedgeRoundRectCallout">
            <a:avLst>
              <a:gd name="adj1" fmla="val -86621"/>
              <a:gd name="adj2" fmla="val -29872"/>
              <a:gd name="adj3" fmla="val 16667"/>
            </a:avLst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在庫不足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10396195" y="2169466"/>
            <a:ext cx="1584044" cy="914399"/>
          </a:xfrm>
          <a:prstGeom prst="wedgeRoundRectCallout">
            <a:avLst>
              <a:gd name="adj1" fmla="val -84898"/>
              <a:gd name="adj2" fmla="val -26887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銅価高騰</a:t>
            </a:r>
          </a:p>
        </p:txBody>
      </p:sp>
    </p:spTree>
    <p:extLst>
      <p:ext uri="{BB962C8B-B14F-4D97-AF65-F5344CB8AC3E}">
        <p14:creationId xmlns:p14="http://schemas.microsoft.com/office/powerpoint/2010/main" val="307417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C7B093-EAAD-5863-C5AE-4B3BA279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8188"/>
            <a:ext cx="11582400" cy="8382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この２年間で・・・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357A947E-8F45-8C39-BDAA-24F626A486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536645"/>
              </p:ext>
            </p:extLst>
          </p:nvPr>
        </p:nvGraphicFramePr>
        <p:xfrm>
          <a:off x="2177715" y="1705477"/>
          <a:ext cx="9083546" cy="323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図 5" descr="ゲーム画面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715F3AA7-C49E-D60D-F6AD-C8AC987E3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149" y="3625351"/>
            <a:ext cx="3576929" cy="32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7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24A372-F1E6-9E46-3111-915305071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469" y="647154"/>
            <a:ext cx="10652941" cy="1780108"/>
          </a:xfrm>
        </p:spPr>
        <p:txBody>
          <a:bodyPr>
            <a:noAutofit/>
          </a:bodyPr>
          <a:lstStyle/>
          <a:p>
            <a:pPr algn="l"/>
            <a:r>
              <a:rPr lang="ja-JP" altLang="en-US" sz="5400" dirty="0"/>
              <a:t>２．解決策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87713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右矢印 59"/>
          <p:cNvSpPr/>
          <p:nvPr/>
        </p:nvSpPr>
        <p:spPr>
          <a:xfrm>
            <a:off x="596736" y="1669533"/>
            <a:ext cx="11518710" cy="1651380"/>
          </a:xfrm>
          <a:prstGeom prst="rightArrow">
            <a:avLst>
              <a:gd name="adj1" fmla="val 82497"/>
              <a:gd name="adj2" fmla="val 39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B535B07-72F6-9C07-CDC3-C60A018B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44743"/>
            <a:ext cx="11582400" cy="8382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腹が減った → ラーメン食べたい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9C5048E-57C9-5F35-324C-445C6605D8E8}"/>
              </a:ext>
            </a:extLst>
          </p:cNvPr>
          <p:cNvGrpSpPr/>
          <p:nvPr/>
        </p:nvGrpSpPr>
        <p:grpSpPr>
          <a:xfrm>
            <a:off x="692977" y="2107258"/>
            <a:ext cx="11009245" cy="775929"/>
            <a:chOff x="611537" y="3127304"/>
            <a:chExt cx="11009245" cy="775929"/>
          </a:xfrm>
        </p:grpSpPr>
        <p:sp>
          <p:nvSpPr>
            <p:cNvPr id="48" name="角丸四角形 47"/>
            <p:cNvSpPr/>
            <p:nvPr/>
          </p:nvSpPr>
          <p:spPr>
            <a:xfrm>
              <a:off x="611537" y="3138957"/>
              <a:ext cx="1826255" cy="76427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小麦粉買う</a:t>
              </a:r>
            </a:p>
          </p:txBody>
        </p:sp>
        <p:sp>
          <p:nvSpPr>
            <p:cNvPr id="49" name="角丸四角形 48"/>
            <p:cNvSpPr/>
            <p:nvPr/>
          </p:nvSpPr>
          <p:spPr>
            <a:xfrm>
              <a:off x="2461383" y="3138957"/>
              <a:ext cx="1826255" cy="76427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鶏ガラ買う</a:t>
              </a:r>
            </a:p>
          </p:txBody>
        </p:sp>
        <p:sp>
          <p:nvSpPr>
            <p:cNvPr id="50" name="角丸四角形 49"/>
            <p:cNvSpPr/>
            <p:nvPr/>
          </p:nvSpPr>
          <p:spPr>
            <a:xfrm>
              <a:off x="4321555" y="3127304"/>
              <a:ext cx="1826255" cy="76427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麺作り</a:t>
              </a:r>
            </a:p>
          </p:txBody>
        </p:sp>
        <p:sp>
          <p:nvSpPr>
            <p:cNvPr id="51" name="角丸四角形 50"/>
            <p:cNvSpPr/>
            <p:nvPr/>
          </p:nvSpPr>
          <p:spPr>
            <a:xfrm>
              <a:off x="6140000" y="3138957"/>
              <a:ext cx="1826255" cy="76427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</a:rPr>
                <a:t>スープ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作り</a:t>
              </a:r>
            </a:p>
          </p:txBody>
        </p:sp>
        <p:sp>
          <p:nvSpPr>
            <p:cNvPr id="52" name="角丸四角形 51"/>
            <p:cNvSpPr/>
            <p:nvPr/>
          </p:nvSpPr>
          <p:spPr>
            <a:xfrm>
              <a:off x="7968272" y="3138957"/>
              <a:ext cx="1826255" cy="76427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>
                  <a:solidFill>
                    <a:schemeClr val="tx1"/>
                  </a:solidFill>
                </a:rPr>
                <a:t>調理・盛り付け</a:t>
              </a:r>
            </a:p>
          </p:txBody>
        </p:sp>
        <p:sp>
          <p:nvSpPr>
            <p:cNvPr id="53" name="角丸四角形 52"/>
            <p:cNvSpPr/>
            <p:nvPr/>
          </p:nvSpPr>
          <p:spPr>
            <a:xfrm>
              <a:off x="9794527" y="3138957"/>
              <a:ext cx="1826255" cy="76427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</a:rPr>
                <a:t>頂きます！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BB36052-A140-AB8D-B453-4A5AA7ED5190}"/>
              </a:ext>
            </a:extLst>
          </p:cNvPr>
          <p:cNvGrpSpPr/>
          <p:nvPr/>
        </p:nvGrpSpPr>
        <p:grpSpPr>
          <a:xfrm>
            <a:off x="328083" y="3320913"/>
            <a:ext cx="2901079" cy="2966304"/>
            <a:chOff x="328083" y="3216132"/>
            <a:chExt cx="3061514" cy="333693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6F2EB0AF-E43F-73DD-6425-0C96A9CEC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6400" y="3358212"/>
              <a:ext cx="2983197" cy="3194856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FF346D6-85BA-429F-A291-DE29AA252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28083" y="3216132"/>
              <a:ext cx="1517363" cy="1517363"/>
            </a:xfrm>
            <a:prstGeom prst="rect">
              <a:avLst/>
            </a:prstGeom>
          </p:spPr>
        </p:pic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50A443CC-9848-A951-2B7E-01E09B347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839" y="4288481"/>
            <a:ext cx="2569519" cy="2569519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9900593A-EC75-AFA3-4312-DF1274BFF82A}"/>
              </a:ext>
            </a:extLst>
          </p:cNvPr>
          <p:cNvSpPr/>
          <p:nvPr/>
        </p:nvSpPr>
        <p:spPr>
          <a:xfrm>
            <a:off x="4517409" y="3698543"/>
            <a:ext cx="3207225" cy="1489924"/>
          </a:xfrm>
          <a:prstGeom prst="wedgeRoundRectCallout">
            <a:avLst>
              <a:gd name="adj1" fmla="val 22024"/>
              <a:gd name="adj2" fmla="val -827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食べるまでの工程がメッチャ長い</a:t>
            </a:r>
          </a:p>
        </p:txBody>
      </p:sp>
    </p:spTree>
    <p:extLst>
      <p:ext uri="{BB962C8B-B14F-4D97-AF65-F5344CB8AC3E}">
        <p14:creationId xmlns:p14="http://schemas.microsoft.com/office/powerpoint/2010/main" val="108471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ホームベース 13"/>
          <p:cNvSpPr/>
          <p:nvPr/>
        </p:nvSpPr>
        <p:spPr>
          <a:xfrm>
            <a:off x="579271" y="2446824"/>
            <a:ext cx="11409529" cy="2401990"/>
          </a:xfrm>
          <a:prstGeom prst="homePlate">
            <a:avLst>
              <a:gd name="adj" fmla="val 379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B535B07-72F6-9C07-CDC3-C60A018B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95" y="247785"/>
            <a:ext cx="11582400" cy="838200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腹ペコの解決策は</a:t>
            </a:r>
            <a:endParaRPr kumimoji="1"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CD9A6B6-6D2E-8C5D-C4A2-7CEFC1ABAA2F}"/>
              </a:ext>
            </a:extLst>
          </p:cNvPr>
          <p:cNvGrpSpPr/>
          <p:nvPr/>
        </p:nvGrpSpPr>
        <p:grpSpPr>
          <a:xfrm>
            <a:off x="1131694" y="2880967"/>
            <a:ext cx="9948652" cy="1399413"/>
            <a:chOff x="934867" y="3438176"/>
            <a:chExt cx="9948652" cy="1399413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934867" y="3438176"/>
              <a:ext cx="4753310" cy="1399413"/>
              <a:chOff x="0" y="1016444"/>
              <a:chExt cx="4753310" cy="1399413"/>
            </a:xfrm>
            <a:solidFill>
              <a:schemeClr val="bg2"/>
            </a:solidFill>
          </p:grpSpPr>
          <p:sp>
            <p:nvSpPr>
              <p:cNvPr id="11" name="角丸四角形 10"/>
              <p:cNvSpPr/>
              <p:nvPr/>
            </p:nvSpPr>
            <p:spPr>
              <a:xfrm>
                <a:off x="0" y="1035367"/>
                <a:ext cx="4753310" cy="1380490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角丸四角形 4"/>
              <p:cNvSpPr/>
              <p:nvPr/>
            </p:nvSpPr>
            <p:spPr>
              <a:xfrm>
                <a:off x="67390" y="1016444"/>
                <a:ext cx="4618530" cy="124571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6690" tIns="186690" rIns="186690" bIns="186690" numCol="1" spcCol="1270" anchor="ctr" anchorCtr="0">
                <a:noAutofit/>
              </a:bodyPr>
              <a:lstStyle/>
              <a:p>
                <a:pPr lvl="0" algn="ctr" defTabSz="2178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ja-JP" altLang="en-US" sz="4000" kern="1200" dirty="0">
                    <a:solidFill>
                      <a:schemeClr val="tx1"/>
                    </a:solidFill>
                  </a:rPr>
                  <a:t>ラーメン屋さんへ</a:t>
                </a: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6130209" y="3438176"/>
              <a:ext cx="4753310" cy="1380490"/>
              <a:chOff x="5231339" y="1459804"/>
              <a:chExt cx="4753310" cy="1380490"/>
            </a:xfrm>
            <a:solidFill>
              <a:schemeClr val="bg2"/>
            </a:solidFill>
          </p:grpSpPr>
          <p:sp>
            <p:nvSpPr>
              <p:cNvPr id="9" name="角丸四角形 8"/>
              <p:cNvSpPr/>
              <p:nvPr/>
            </p:nvSpPr>
            <p:spPr>
              <a:xfrm>
                <a:off x="5231339" y="1459804"/>
                <a:ext cx="4753310" cy="1380490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角丸四角形 6"/>
              <p:cNvSpPr/>
              <p:nvPr/>
            </p:nvSpPr>
            <p:spPr>
              <a:xfrm>
                <a:off x="5298729" y="1546117"/>
                <a:ext cx="4618530" cy="124571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6690" tIns="186690" rIns="186690" bIns="186690" numCol="1" spcCol="1270" anchor="ctr" anchorCtr="0">
                <a:noAutofit/>
              </a:bodyPr>
              <a:lstStyle/>
              <a:p>
                <a:pPr lvl="0" algn="ctr" defTabSz="2178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ja-JP" altLang="en-US" sz="4900" kern="1200" dirty="0">
                    <a:solidFill>
                      <a:srgbClr val="FF0000"/>
                    </a:solidFill>
                  </a:rPr>
                  <a:t>満腹！　　　</a:t>
                </a:r>
                <a:r>
                  <a:rPr kumimoji="1" lang="ja-JP" altLang="en-US" sz="4400" kern="1200" dirty="0">
                    <a:solidFill>
                      <a:srgbClr val="FF0000"/>
                    </a:solidFill>
                  </a:rPr>
                  <a:t>美味かった！！</a:t>
                </a:r>
                <a:endParaRPr kumimoji="1" lang="ja-JP" altLang="en-US" sz="4900" kern="12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2999383" y="1673342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目的達成の ワンストップ化</a:t>
            </a:r>
            <a:endParaRPr kumimoji="1" lang="ja-JP" altLang="en-US" sz="3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9CF9A14-9CEC-E2A8-27FE-44A36F8B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29" y="4145600"/>
            <a:ext cx="2078066" cy="224553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359C98A-9DCD-FF49-4751-277BADB7B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646" y="4085470"/>
            <a:ext cx="2188402" cy="244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585</TotalTime>
  <Words>263</Words>
  <Application>Microsoft Office PowerPoint</Application>
  <PresentationFormat>ワイド画面</PresentationFormat>
  <Paragraphs>78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Franklin Gothic Book</vt:lpstr>
      <vt:lpstr>Franklin Gothic Medium</vt:lpstr>
      <vt:lpstr>Wingdings 2</vt:lpstr>
      <vt:lpstr>トラベル</vt:lpstr>
      <vt:lpstr>PowerPoint プレゼンテーション</vt:lpstr>
      <vt:lpstr>アジェンダ</vt:lpstr>
      <vt:lpstr>１．現状</vt:lpstr>
      <vt:lpstr>現状</vt:lpstr>
      <vt:lpstr>資料　銅地金統計データ</vt:lpstr>
      <vt:lpstr>この２年間で・・・</vt:lpstr>
      <vt:lpstr>２．解決策</vt:lpstr>
      <vt:lpstr>腹が減った → ラーメン食べたい</vt:lpstr>
      <vt:lpstr>腹ペコの解決策は</vt:lpstr>
      <vt:lpstr>組立配線→ 銅バー加工</vt:lpstr>
      <vt:lpstr>銅バー加工の解決策は</vt:lpstr>
      <vt:lpstr>２０１９年　電設展配布チラシ</vt:lpstr>
      <vt:lpstr>３．事例紹介</vt:lpstr>
      <vt:lpstr>電気工事会社様へ</vt:lpstr>
      <vt:lpstr>制御盤会社様へ</vt:lpstr>
      <vt:lpstr>貴社のお話を是非、お聞かせ下さい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困難な時代を 少しでも楽に</dc:title>
  <dc:creator>妹尾 和典</dc:creator>
  <cp:lastModifiedBy>妹尾 和典</cp:lastModifiedBy>
  <cp:revision>39</cp:revision>
  <dcterms:created xsi:type="dcterms:W3CDTF">2022-05-10T07:34:53Z</dcterms:created>
  <dcterms:modified xsi:type="dcterms:W3CDTF">2022-08-03T01:25:07Z</dcterms:modified>
</cp:coreProperties>
</file>